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92240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8996"/>
                </a:solidFill>
                <a:latin typeface="Lato"/>
                <a:ea typeface="Lato"/>
                <a:cs typeface="Lat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92240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8996"/>
                </a:solidFill>
                <a:latin typeface="Lato"/>
                <a:ea typeface="Lato"/>
                <a:cs typeface="Lat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C8F8A"/>
          </a:solidFill>
          <a:ln w="12700">
            <a:solidFill>
              <a:srgbClr val="0C8F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566928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spc="220" kern="0" dirty="0">
                <a:solidFill>
                  <a:srgbClr val="DBB97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IMPRENDEREORA  /  KIT FOUNDER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22960" y="1828800"/>
            <a:ext cx="10241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[Nome del progetto]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859536" y="27889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DCE9ED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[Una frase che spiega il valore per il cliente, non uno slogan]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841248" y="3941064"/>
            <a:ext cx="2926080" cy="0"/>
          </a:xfrm>
          <a:prstGeom prst="line">
            <a:avLst/>
          </a:prstGeom>
          <a:noFill/>
          <a:ln w="50800">
            <a:solidFill>
              <a:srgbClr val="0C8F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9536" y="4224528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[Settore]   •   [Regione]   •   [Fase]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59536" y="5724144"/>
            <a:ext cx="10415016" cy="502920"/>
          </a:xfrm>
          <a:prstGeom prst="roundRect">
            <a:avLst>
              <a:gd name="adj" fmla="val 23636"/>
            </a:avLst>
          </a:prstGeom>
          <a:solidFill>
            <a:srgbClr val="203D50"/>
          </a:solidFill>
          <a:ln w="8890">
            <a:solidFill>
              <a:srgbClr val="203D50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88136" y="5843016"/>
            <a:ext cx="999439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Richiesta: [capitale / socio operativo / partnership]   |   [Importo o contributo]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C8F8A"/>
          </a:solidFill>
          <a:ln w="12700">
            <a:solidFill>
              <a:srgbClr val="0C8F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80" kern="0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IMPRENDEREORA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21040" y="347472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PROBLEMA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92354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 problema reale e verificabile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94360" y="1563624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Descrivi chi soffre il problema, quanto spesso e come lo risolve oggi.</a:t>
            </a:r>
            <a:endParaRPr lang="en-US" sz="1220" dirty="0"/>
          </a:p>
        </p:txBody>
      </p:sp>
      <p:sp>
        <p:nvSpPr>
          <p:cNvPr id="7" name="Shape 5"/>
          <p:cNvSpPr/>
          <p:nvPr/>
        </p:nvSpPr>
        <p:spPr>
          <a:xfrm>
            <a:off x="594360" y="6382512"/>
            <a:ext cx="10972800" cy="0"/>
          </a:xfrm>
          <a:prstGeom prst="line">
            <a:avLst/>
          </a:prstGeom>
          <a:noFill/>
          <a:ln w="12700">
            <a:solidFill>
              <a:srgbClr val="D7E2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492240"/>
            <a:ext cx="9601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MODELLO  •  02 / 10  •  Sostituisci i testi tra parentesi quadre</a:t>
            </a:r>
            <a:endParaRPr lang="en-US" sz="840" dirty="0"/>
          </a:p>
        </p:txBody>
      </p:sp>
      <p:sp>
        <p:nvSpPr>
          <p:cNvPr id="9" name="Shape 7"/>
          <p:cNvSpPr/>
          <p:nvPr/>
        </p:nvSpPr>
        <p:spPr>
          <a:xfrm>
            <a:off x="621792" y="2276856"/>
            <a:ext cx="5303520" cy="1325880"/>
          </a:xfrm>
          <a:prstGeom prst="roundRect">
            <a:avLst>
              <a:gd name="adj" fmla="val 8966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32104" y="2423160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Cliente prioritario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32104" y="2825496"/>
            <a:ext cx="48920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[Persona / impresa / settore, dimensione e contesto specifico]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26480" y="2276856"/>
            <a:ext cx="5358384" cy="1325880"/>
          </a:xfrm>
          <a:prstGeom prst="roundRect">
            <a:avLst>
              <a:gd name="adj" fmla="val 8966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36792" y="2423160"/>
            <a:ext cx="49469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Problema / costo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6336792" y="2825496"/>
            <a:ext cx="4946904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[Tempo, costi, rischi o opportunità perse, con una fonte o un’intervista]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1792" y="3840480"/>
            <a:ext cx="10863072" cy="1682496"/>
          </a:xfrm>
          <a:prstGeom prst="roundRect">
            <a:avLst>
              <a:gd name="adj" fmla="val 7065"/>
            </a:avLst>
          </a:prstGeom>
          <a:solidFill>
            <a:srgbClr val="EAF5F4"/>
          </a:solidFill>
          <a:ln w="8890">
            <a:solidFill>
              <a:srgbClr val="EAF5F4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105656"/>
            <a:ext cx="41148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EVIDENZA DI PARTENZA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68680" y="4507992"/>
            <a:ext cx="1000353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[Una citazione cliente, un numero o un dato di processo verificabile]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92240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8996"/>
                </a:solidFill>
                <a:latin typeface="Lato"/>
                <a:ea typeface="Lato"/>
                <a:cs typeface="Lat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C8F8A"/>
          </a:solidFill>
          <a:ln w="12700">
            <a:solidFill>
              <a:srgbClr val="0C8F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80" kern="0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IMPRENDEREORA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21040" y="347472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SOLUZIONE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92354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La soluzione in 30 secondi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94360" y="1563624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Mostra cosa offri e perché è migliore rispetto all’alternativa usata oggi.</a:t>
            </a:r>
            <a:endParaRPr lang="en-US" sz="1220" dirty="0"/>
          </a:p>
        </p:txBody>
      </p:sp>
      <p:sp>
        <p:nvSpPr>
          <p:cNvPr id="7" name="Shape 5"/>
          <p:cNvSpPr/>
          <p:nvPr/>
        </p:nvSpPr>
        <p:spPr>
          <a:xfrm>
            <a:off x="594360" y="6382512"/>
            <a:ext cx="10972800" cy="0"/>
          </a:xfrm>
          <a:prstGeom prst="line">
            <a:avLst/>
          </a:prstGeom>
          <a:noFill/>
          <a:ln w="12700">
            <a:solidFill>
              <a:srgbClr val="D7E2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492240"/>
            <a:ext cx="9601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MODELLO  •  03 / 10  •  Sostituisci i testi tra parentesi quadre</a:t>
            </a:r>
            <a:endParaRPr lang="en-US" sz="840" dirty="0"/>
          </a:p>
        </p:txBody>
      </p:sp>
      <p:sp>
        <p:nvSpPr>
          <p:cNvPr id="9" name="Shape 7"/>
          <p:cNvSpPr/>
          <p:nvPr/>
        </p:nvSpPr>
        <p:spPr>
          <a:xfrm>
            <a:off x="621792" y="2276856"/>
            <a:ext cx="6510528" cy="1536192"/>
          </a:xfrm>
          <a:prstGeom prst="roundRect">
            <a:avLst>
              <a:gd name="adj" fmla="val 7738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32104" y="2423160"/>
            <a:ext cx="6099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Come funziona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32104" y="2825496"/>
            <a:ext cx="60990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[1. Ingresso / 2. Esperienza / 3. Risultato per l’utente]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315200" y="2276856"/>
            <a:ext cx="4160520" cy="1536192"/>
          </a:xfrm>
          <a:prstGeom prst="roundRect">
            <a:avLst>
              <a:gd name="adj" fmla="val 7738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25512" y="2423160"/>
            <a:ext cx="3749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Beneficio principale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525512" y="2825496"/>
            <a:ext cx="3749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[Risultato ottenibile o metrica da validare, senza promesse certe]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1792" y="4069080"/>
            <a:ext cx="10853928" cy="1536192"/>
          </a:xfrm>
          <a:prstGeom prst="roundRect">
            <a:avLst>
              <a:gd name="adj" fmla="val 7738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2104" y="4215384"/>
            <a:ext cx="10442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Perché adesso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32104" y="4617720"/>
            <a:ext cx="104424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[Cambiamento normativo, comportamento, tecnologia o offerta di mercato rilevante]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92240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8996"/>
                </a:solidFill>
                <a:latin typeface="Lato"/>
                <a:ea typeface="Lato"/>
                <a:cs typeface="Lato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C8F8A"/>
          </a:solidFill>
          <a:ln w="12700">
            <a:solidFill>
              <a:srgbClr val="0C8F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80" kern="0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IMPRENDEREORA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21040" y="347472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MERCATO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92354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Mercato: dalla teoria al cliente raggiungibile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94360" y="1563624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Preferisci un perimetro realistico a stime troppo ampie. Cita fonte e anno nelle note.</a:t>
            </a:r>
            <a:endParaRPr lang="en-US" sz="1220" dirty="0"/>
          </a:p>
        </p:txBody>
      </p:sp>
      <p:sp>
        <p:nvSpPr>
          <p:cNvPr id="7" name="Shape 5"/>
          <p:cNvSpPr/>
          <p:nvPr/>
        </p:nvSpPr>
        <p:spPr>
          <a:xfrm>
            <a:off x="594360" y="6382512"/>
            <a:ext cx="10972800" cy="0"/>
          </a:xfrm>
          <a:prstGeom prst="line">
            <a:avLst/>
          </a:prstGeom>
          <a:noFill/>
          <a:ln w="12700">
            <a:solidFill>
              <a:srgbClr val="D7E2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492240"/>
            <a:ext cx="9601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MODELLO  •  04 / 10  •  Sostituisci i testi tra parentesi quadre</a:t>
            </a:r>
            <a:endParaRPr lang="en-US" sz="840" dirty="0"/>
          </a:p>
        </p:txBody>
      </p:sp>
      <p:sp>
        <p:nvSpPr>
          <p:cNvPr id="9" name="Shape 7"/>
          <p:cNvSpPr/>
          <p:nvPr/>
        </p:nvSpPr>
        <p:spPr>
          <a:xfrm>
            <a:off x="612648" y="2331720"/>
            <a:ext cx="3438144" cy="2011680"/>
          </a:xfrm>
          <a:prstGeom prst="roundRect">
            <a:avLst>
              <a:gd name="adj" fmla="val 5909"/>
            </a:avLst>
          </a:prstGeom>
          <a:solidFill>
            <a:srgbClr val="EAF5F4"/>
          </a:solidFill>
          <a:ln w="8890">
            <a:solidFill>
              <a:srgbClr val="EAF5F4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569464"/>
            <a:ext cx="2926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[TAM €]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868680" y="3282696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Mercato totale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8680" y="367588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[Definizione + fonte]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361688" y="2331720"/>
            <a:ext cx="3438144" cy="2011680"/>
          </a:xfrm>
          <a:prstGeom prst="roundRect">
            <a:avLst>
              <a:gd name="adj" fmla="val 5909"/>
            </a:avLst>
          </a:prstGeom>
          <a:solidFill>
            <a:srgbClr val="EAF5F4"/>
          </a:solidFill>
          <a:ln w="8890">
            <a:solidFill>
              <a:srgbClr val="EAF5F4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17720" y="2569464"/>
            <a:ext cx="2926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[SAM €]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4617720" y="3282696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Mercato servibile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617720" y="367588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[Geografia / segmento]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101584" y="2331720"/>
            <a:ext cx="3438144" cy="2011680"/>
          </a:xfrm>
          <a:prstGeom prst="roundRect">
            <a:avLst>
              <a:gd name="adj" fmla="val 5909"/>
            </a:avLst>
          </a:prstGeom>
          <a:solidFill>
            <a:srgbClr val="EAF5F4"/>
          </a:solidFill>
          <a:ln w="8890">
            <a:solidFill>
              <a:srgbClr val="EAF5F4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57616" y="2569464"/>
            <a:ext cx="2926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[SOM €]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8357616" y="3282696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Quota accessibile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357616" y="367588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[Ipotesi commerciale]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12648" y="4645152"/>
            <a:ext cx="10954512" cy="905256"/>
          </a:xfrm>
          <a:prstGeom prst="roundRect">
            <a:avLst>
              <a:gd name="adj" fmla="val 13131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6968" y="4901184"/>
            <a:ext cx="10332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Formula proposta:  [n. clienti raggiungibili] × [spesa media annua] = [mercato accessibile]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92240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8996"/>
                </a:solidFill>
                <a:latin typeface="Lato"/>
                <a:ea typeface="Lato"/>
                <a:cs typeface="Lat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C8F8A"/>
          </a:solidFill>
          <a:ln w="12700">
            <a:solidFill>
              <a:srgbClr val="0C8F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80" kern="0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IMPRENDEREORA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21040" y="347472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TRAZIONE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92354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Stato del prodotto e segnali di domanda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94360" y="1563624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Distingui sempre misurato, ipotizzato e pianificato.</a:t>
            </a:r>
            <a:endParaRPr lang="en-US" sz="1220" dirty="0"/>
          </a:p>
        </p:txBody>
      </p:sp>
      <p:sp>
        <p:nvSpPr>
          <p:cNvPr id="7" name="Shape 5"/>
          <p:cNvSpPr/>
          <p:nvPr/>
        </p:nvSpPr>
        <p:spPr>
          <a:xfrm>
            <a:off x="594360" y="6382512"/>
            <a:ext cx="10972800" cy="0"/>
          </a:xfrm>
          <a:prstGeom prst="line">
            <a:avLst/>
          </a:prstGeom>
          <a:noFill/>
          <a:ln w="12700">
            <a:solidFill>
              <a:srgbClr val="D7E2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492240"/>
            <a:ext cx="9601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MODELLO  •  05 / 10  •  Sostituisci i testi tra parentesi quadre</a:t>
            </a:r>
            <a:endParaRPr lang="en-US" sz="840" dirty="0"/>
          </a:p>
        </p:txBody>
      </p:sp>
      <p:sp>
        <p:nvSpPr>
          <p:cNvPr id="9" name="Shape 7"/>
          <p:cNvSpPr/>
          <p:nvPr/>
        </p:nvSpPr>
        <p:spPr>
          <a:xfrm>
            <a:off x="612648" y="2331720"/>
            <a:ext cx="3438144" cy="2011680"/>
          </a:xfrm>
          <a:prstGeom prst="roundRect">
            <a:avLst>
              <a:gd name="adj" fmla="val 5909"/>
            </a:avLst>
          </a:prstGeom>
          <a:solidFill>
            <a:srgbClr val="EAF5F4"/>
          </a:solidFill>
          <a:ln w="8890">
            <a:solidFill>
              <a:srgbClr val="EAF5F4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569464"/>
            <a:ext cx="2926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[N.]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868680" y="3282696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Clienti / utenti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8680" y="367588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[Dato + data]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361688" y="2331720"/>
            <a:ext cx="3438144" cy="2011680"/>
          </a:xfrm>
          <a:prstGeom prst="roundRect">
            <a:avLst>
              <a:gd name="adj" fmla="val 5909"/>
            </a:avLst>
          </a:prstGeom>
          <a:solidFill>
            <a:srgbClr val="EAF5F4"/>
          </a:solidFill>
          <a:ln w="8890">
            <a:solidFill>
              <a:srgbClr val="EAF5F4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17720" y="2569464"/>
            <a:ext cx="2926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[€]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4617720" y="3282696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Ricavi / MRR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617720" y="367588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[Periodo osservato]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101584" y="2331720"/>
            <a:ext cx="3438144" cy="2011680"/>
          </a:xfrm>
          <a:prstGeom prst="roundRect">
            <a:avLst>
              <a:gd name="adj" fmla="val 5909"/>
            </a:avLst>
          </a:prstGeom>
          <a:solidFill>
            <a:srgbClr val="EAF5F4"/>
          </a:solidFill>
          <a:ln w="8890">
            <a:solidFill>
              <a:srgbClr val="EAF5F4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57616" y="2569464"/>
            <a:ext cx="2926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[%]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8357616" y="3282696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Riordino / crescita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357616" y="367588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[Metodo + periodo]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12648" y="4626864"/>
            <a:ext cx="10954512" cy="868680"/>
          </a:xfrm>
          <a:prstGeom prst="roundRect">
            <a:avLst>
              <a:gd name="adj" fmla="val 13684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" y="4773168"/>
            <a:ext cx="10543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Roadmap prossimi 6 mesi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822960" y="5175504"/>
            <a:ext cx="1054303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[Milestone 1 — data]   |   [Milestone 2 — data]   |   [Milestone 3 — data]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92240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8996"/>
                </a:solidFill>
                <a:latin typeface="Lato"/>
                <a:ea typeface="Lato"/>
                <a:cs typeface="Lat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C8F8A"/>
          </a:solidFill>
          <a:ln w="12700">
            <a:solidFill>
              <a:srgbClr val="0C8F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80" kern="0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IMPRENDEREORA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21040" y="347472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ECONOMICS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92354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Come si genera ricavo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94360" y="1563624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Spiega il meccanismo prima di moltiplicare metriche.</a:t>
            </a:r>
            <a:endParaRPr lang="en-US" sz="1220" dirty="0"/>
          </a:p>
        </p:txBody>
      </p:sp>
      <p:sp>
        <p:nvSpPr>
          <p:cNvPr id="7" name="Shape 5"/>
          <p:cNvSpPr/>
          <p:nvPr/>
        </p:nvSpPr>
        <p:spPr>
          <a:xfrm>
            <a:off x="594360" y="6382512"/>
            <a:ext cx="10972800" cy="0"/>
          </a:xfrm>
          <a:prstGeom prst="line">
            <a:avLst/>
          </a:prstGeom>
          <a:noFill/>
          <a:ln w="12700">
            <a:solidFill>
              <a:srgbClr val="D7E2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492240"/>
            <a:ext cx="9601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MODELLO  •  06 / 10  •  Sostituisci i testi tra parentesi quadre</a:t>
            </a:r>
            <a:endParaRPr lang="en-US" sz="840" dirty="0"/>
          </a:p>
        </p:txBody>
      </p:sp>
      <p:sp>
        <p:nvSpPr>
          <p:cNvPr id="9" name="Shape 7"/>
          <p:cNvSpPr/>
          <p:nvPr/>
        </p:nvSpPr>
        <p:spPr>
          <a:xfrm>
            <a:off x="630936" y="2286000"/>
            <a:ext cx="5303520" cy="1399032"/>
          </a:xfrm>
          <a:prstGeom prst="roundRect">
            <a:avLst>
              <a:gd name="adj" fmla="val 8497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41248" y="2432304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Prezzo / unità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41248" y="2834640"/>
            <a:ext cx="489204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[Tariffa per cliente / transazione / abbonamento]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26480" y="2286000"/>
            <a:ext cx="5340096" cy="1399032"/>
          </a:xfrm>
          <a:prstGeom prst="roundRect">
            <a:avLst>
              <a:gd name="adj" fmla="val 8497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36792" y="2432304"/>
            <a:ext cx="49286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Frequenza / volumi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6336792" y="2834640"/>
            <a:ext cx="492861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[Quante unità, contratti o acquisti ogni anno]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30936" y="3950208"/>
            <a:ext cx="5303520" cy="1399032"/>
          </a:xfrm>
          <a:prstGeom prst="roundRect">
            <a:avLst>
              <a:gd name="adj" fmla="val 8497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1248" y="4096512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Margine di contribuzione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41248" y="4498848"/>
            <a:ext cx="489204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[Prezzo unitario – costo variabile unitario]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126480" y="3950208"/>
            <a:ext cx="5340096" cy="1399032"/>
          </a:xfrm>
          <a:prstGeom prst="roundRect">
            <a:avLst>
              <a:gd name="adj" fmla="val 8497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36792" y="4096512"/>
            <a:ext cx="49286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Rischio economico chiave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6336792" y="4498848"/>
            <a:ext cx="492861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[Assunzione che, se smentita, cambia il piano]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92240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8996"/>
                </a:solidFill>
                <a:latin typeface="Lato"/>
                <a:ea typeface="Lato"/>
                <a:cs typeface="Lat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C8F8A"/>
          </a:solidFill>
          <a:ln w="12700">
            <a:solidFill>
              <a:srgbClr val="0C8F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80" kern="0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IMPRENDEREORA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21040" y="347472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ACQUISIZIONE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92354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Come arriveranno i primi 100 clienti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94360" y="1563624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Seleziona al massimo 2 canali principali e indica il test per ciascuno.</a:t>
            </a:r>
            <a:endParaRPr lang="en-US" sz="1220" dirty="0"/>
          </a:p>
        </p:txBody>
      </p:sp>
      <p:sp>
        <p:nvSpPr>
          <p:cNvPr id="7" name="Shape 5"/>
          <p:cNvSpPr/>
          <p:nvPr/>
        </p:nvSpPr>
        <p:spPr>
          <a:xfrm>
            <a:off x="594360" y="6382512"/>
            <a:ext cx="10972800" cy="0"/>
          </a:xfrm>
          <a:prstGeom prst="line">
            <a:avLst/>
          </a:prstGeom>
          <a:noFill/>
          <a:ln w="12700">
            <a:solidFill>
              <a:srgbClr val="D7E2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492240"/>
            <a:ext cx="9601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MODELLO  •  07 / 10  •  Sostituisci i testi tra parentesi quadre</a:t>
            </a:r>
            <a:endParaRPr lang="en-US" sz="840" dirty="0"/>
          </a:p>
        </p:txBody>
      </p:sp>
      <p:sp>
        <p:nvSpPr>
          <p:cNvPr id="9" name="Shape 7"/>
          <p:cNvSpPr/>
          <p:nvPr/>
        </p:nvSpPr>
        <p:spPr>
          <a:xfrm>
            <a:off x="630936" y="2313432"/>
            <a:ext cx="5294376" cy="1508760"/>
          </a:xfrm>
          <a:prstGeom prst="roundRect">
            <a:avLst>
              <a:gd name="adj" fmla="val 7879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41248" y="2459736"/>
            <a:ext cx="4882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Canale prioritario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41248" y="2862072"/>
            <a:ext cx="4882896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[Canale, target, costo per test e metrica di successo]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44768" y="2313432"/>
            <a:ext cx="5303520" cy="1508760"/>
          </a:xfrm>
          <a:prstGeom prst="roundRect">
            <a:avLst>
              <a:gd name="adj" fmla="val 7879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55080" y="2459736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Canale secondario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6355080" y="2862072"/>
            <a:ext cx="489204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[Canale alternativo con precondizioni esplicite]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30936" y="4096512"/>
            <a:ext cx="10817352" cy="1344168"/>
          </a:xfrm>
          <a:prstGeom prst="roundRect">
            <a:avLst>
              <a:gd name="adj" fmla="val 8844"/>
            </a:avLst>
          </a:prstGeom>
          <a:solidFill>
            <a:srgbClr val="EAF5F4"/>
          </a:solidFill>
          <a:ln w="8890">
            <a:solidFill>
              <a:srgbClr val="EAF5F4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77824" y="4343400"/>
            <a:ext cx="4572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Esperimento 90 giorni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77824" y="4718304"/>
            <a:ext cx="10030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[Attività → metriche → soglia per continuare / interrompere]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92240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8996"/>
                </a:solidFill>
                <a:latin typeface="Lato"/>
                <a:ea typeface="Lato"/>
                <a:cs typeface="Lat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C8F8A"/>
          </a:solidFill>
          <a:ln w="12700">
            <a:solidFill>
              <a:srgbClr val="0C8F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80" kern="0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IMPRENDEREORA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21040" y="347472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POSIZIONAMENTO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92354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Alternative e vantaggio competitivo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94360" y="1563624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Evita “nessun concorrente”; includi anche il non fare nulla.</a:t>
            </a:r>
            <a:endParaRPr lang="en-US" sz="1220" dirty="0"/>
          </a:p>
        </p:txBody>
      </p:sp>
      <p:sp>
        <p:nvSpPr>
          <p:cNvPr id="7" name="Shape 5"/>
          <p:cNvSpPr/>
          <p:nvPr/>
        </p:nvSpPr>
        <p:spPr>
          <a:xfrm>
            <a:off x="594360" y="6382512"/>
            <a:ext cx="10972800" cy="0"/>
          </a:xfrm>
          <a:prstGeom prst="line">
            <a:avLst/>
          </a:prstGeom>
          <a:noFill/>
          <a:ln w="12700">
            <a:solidFill>
              <a:srgbClr val="D7E2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492240"/>
            <a:ext cx="9601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MODELLO  •  08 / 10  •  Sostituisci i testi tra parentesi quadre</a:t>
            </a:r>
            <a:endParaRPr lang="en-US" sz="840" dirty="0"/>
          </a:p>
        </p:txBody>
      </p:sp>
      <p:sp>
        <p:nvSpPr>
          <p:cNvPr id="9" name="Shape 7"/>
          <p:cNvSpPr/>
          <p:nvPr/>
        </p:nvSpPr>
        <p:spPr>
          <a:xfrm>
            <a:off x="667512" y="2276856"/>
            <a:ext cx="3346704" cy="548640"/>
          </a:xfrm>
          <a:prstGeom prst="roundRect">
            <a:avLst>
              <a:gd name="adj" fmla="val 21667"/>
            </a:avLst>
          </a:prstGeom>
          <a:solidFill>
            <a:srgbClr val="142B3E"/>
          </a:solidFill>
          <a:ln w="8890">
            <a:solidFill>
              <a:srgbClr val="142B3E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" y="2450592"/>
            <a:ext cx="309067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6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Alternativa</a:t>
            </a:r>
            <a:endParaRPr lang="en-US" sz="1260" dirty="0"/>
          </a:p>
        </p:txBody>
      </p:sp>
      <p:sp>
        <p:nvSpPr>
          <p:cNvPr id="11" name="Shape 9"/>
          <p:cNvSpPr/>
          <p:nvPr/>
        </p:nvSpPr>
        <p:spPr>
          <a:xfrm>
            <a:off x="4160520" y="2276856"/>
            <a:ext cx="3172968" cy="548640"/>
          </a:xfrm>
          <a:prstGeom prst="roundRect">
            <a:avLst>
              <a:gd name="adj" fmla="val 21667"/>
            </a:avLst>
          </a:prstGeom>
          <a:solidFill>
            <a:srgbClr val="142B3E"/>
          </a:solidFill>
          <a:ln w="8890">
            <a:solidFill>
              <a:srgbClr val="142B3E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88536" y="2450592"/>
            <a:ext cx="291693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6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Punto di forza</a:t>
            </a:r>
            <a:endParaRPr lang="en-US" sz="1260" dirty="0"/>
          </a:p>
        </p:txBody>
      </p:sp>
      <p:sp>
        <p:nvSpPr>
          <p:cNvPr id="13" name="Shape 11"/>
          <p:cNvSpPr/>
          <p:nvPr/>
        </p:nvSpPr>
        <p:spPr>
          <a:xfrm>
            <a:off x="7488936" y="2276856"/>
            <a:ext cx="3895344" cy="548640"/>
          </a:xfrm>
          <a:prstGeom prst="roundRect">
            <a:avLst>
              <a:gd name="adj" fmla="val 21667"/>
            </a:avLst>
          </a:prstGeom>
          <a:solidFill>
            <a:srgbClr val="142B3E"/>
          </a:solidFill>
          <a:ln w="8890">
            <a:solidFill>
              <a:srgbClr val="142B3E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616952" y="2450592"/>
            <a:ext cx="363931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6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Limite / nostra differenza</a:t>
            </a:r>
            <a:endParaRPr lang="en-US" sz="1260" dirty="0"/>
          </a:p>
        </p:txBody>
      </p:sp>
      <p:sp>
        <p:nvSpPr>
          <p:cNvPr id="15" name="Shape 13"/>
          <p:cNvSpPr/>
          <p:nvPr/>
        </p:nvSpPr>
        <p:spPr>
          <a:xfrm>
            <a:off x="667512" y="2898648"/>
            <a:ext cx="3346704" cy="722376"/>
          </a:xfrm>
          <a:prstGeom prst="roundRect">
            <a:avLst>
              <a:gd name="adj" fmla="val 16456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008376"/>
            <a:ext cx="31089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[Competitor A]</a:t>
            </a:r>
            <a:endParaRPr lang="en-US" sz="1280" dirty="0"/>
          </a:p>
        </p:txBody>
      </p:sp>
      <p:sp>
        <p:nvSpPr>
          <p:cNvPr id="17" name="Shape 15"/>
          <p:cNvSpPr/>
          <p:nvPr/>
        </p:nvSpPr>
        <p:spPr>
          <a:xfrm>
            <a:off x="4160520" y="2898648"/>
            <a:ext cx="3172968" cy="722376"/>
          </a:xfrm>
          <a:prstGeom prst="roundRect">
            <a:avLst>
              <a:gd name="adj" fmla="val 16456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70248" y="3008376"/>
            <a:ext cx="29352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[Distribuzione / prezzo]</a:t>
            </a:r>
            <a:endParaRPr lang="en-US" sz="1280" dirty="0"/>
          </a:p>
        </p:txBody>
      </p:sp>
      <p:sp>
        <p:nvSpPr>
          <p:cNvPr id="19" name="Shape 17"/>
          <p:cNvSpPr/>
          <p:nvPr/>
        </p:nvSpPr>
        <p:spPr>
          <a:xfrm>
            <a:off x="7488936" y="2898648"/>
            <a:ext cx="3895344" cy="722376"/>
          </a:xfrm>
          <a:prstGeom prst="roundRect">
            <a:avLst>
              <a:gd name="adj" fmla="val 16456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598664" y="3008376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[Differenza verificabile]</a:t>
            </a:r>
            <a:endParaRPr lang="en-US" sz="1280" dirty="0"/>
          </a:p>
        </p:txBody>
      </p:sp>
      <p:sp>
        <p:nvSpPr>
          <p:cNvPr id="21" name="Shape 19"/>
          <p:cNvSpPr/>
          <p:nvPr/>
        </p:nvSpPr>
        <p:spPr>
          <a:xfrm>
            <a:off x="667512" y="3694176"/>
            <a:ext cx="3346704" cy="722376"/>
          </a:xfrm>
          <a:prstGeom prst="roundRect">
            <a:avLst>
              <a:gd name="adj" fmla="val 16456"/>
            </a:avLst>
          </a:prstGeom>
          <a:solidFill>
            <a:srgbClr val="F0F4F6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77240" y="3803904"/>
            <a:ext cx="31089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[Competitor B]</a:t>
            </a:r>
            <a:endParaRPr lang="en-US" sz="1280" dirty="0"/>
          </a:p>
        </p:txBody>
      </p:sp>
      <p:sp>
        <p:nvSpPr>
          <p:cNvPr id="23" name="Shape 21"/>
          <p:cNvSpPr/>
          <p:nvPr/>
        </p:nvSpPr>
        <p:spPr>
          <a:xfrm>
            <a:off x="4160520" y="3694176"/>
            <a:ext cx="3172968" cy="722376"/>
          </a:xfrm>
          <a:prstGeom prst="roundRect">
            <a:avLst>
              <a:gd name="adj" fmla="val 16456"/>
            </a:avLst>
          </a:prstGeom>
          <a:solidFill>
            <a:srgbClr val="F0F4F6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270248" y="3803904"/>
            <a:ext cx="29352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[Prodotto / servizio]</a:t>
            </a:r>
            <a:endParaRPr lang="en-US" sz="1280" dirty="0"/>
          </a:p>
        </p:txBody>
      </p:sp>
      <p:sp>
        <p:nvSpPr>
          <p:cNvPr id="25" name="Shape 23"/>
          <p:cNvSpPr/>
          <p:nvPr/>
        </p:nvSpPr>
        <p:spPr>
          <a:xfrm>
            <a:off x="7488936" y="3694176"/>
            <a:ext cx="3895344" cy="722376"/>
          </a:xfrm>
          <a:prstGeom prst="roundRect">
            <a:avLst>
              <a:gd name="adj" fmla="val 16456"/>
            </a:avLst>
          </a:prstGeom>
          <a:solidFill>
            <a:srgbClr val="F0F4F6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598664" y="3803904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[Differenza verificabile]</a:t>
            </a:r>
            <a:endParaRPr lang="en-US" sz="1280" dirty="0"/>
          </a:p>
        </p:txBody>
      </p:sp>
      <p:sp>
        <p:nvSpPr>
          <p:cNvPr id="27" name="Shape 25"/>
          <p:cNvSpPr/>
          <p:nvPr/>
        </p:nvSpPr>
        <p:spPr>
          <a:xfrm>
            <a:off x="667512" y="4489704"/>
            <a:ext cx="3346704" cy="722376"/>
          </a:xfrm>
          <a:prstGeom prst="roundRect">
            <a:avLst>
              <a:gd name="adj" fmla="val 16456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77240" y="4599432"/>
            <a:ext cx="31089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[Soluzione attuale]</a:t>
            </a:r>
            <a:endParaRPr lang="en-US" sz="1280" dirty="0"/>
          </a:p>
        </p:txBody>
      </p:sp>
      <p:sp>
        <p:nvSpPr>
          <p:cNvPr id="29" name="Shape 27"/>
          <p:cNvSpPr/>
          <p:nvPr/>
        </p:nvSpPr>
        <p:spPr>
          <a:xfrm>
            <a:off x="4160520" y="4489704"/>
            <a:ext cx="3172968" cy="722376"/>
          </a:xfrm>
          <a:prstGeom prst="roundRect">
            <a:avLst>
              <a:gd name="adj" fmla="val 16456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270248" y="4599432"/>
            <a:ext cx="29352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[Facilità / inerzia]</a:t>
            </a:r>
            <a:endParaRPr lang="en-US" sz="1280" dirty="0"/>
          </a:p>
        </p:txBody>
      </p:sp>
      <p:sp>
        <p:nvSpPr>
          <p:cNvPr id="31" name="Shape 29"/>
          <p:cNvSpPr/>
          <p:nvPr/>
        </p:nvSpPr>
        <p:spPr>
          <a:xfrm>
            <a:off x="7488936" y="4489704"/>
            <a:ext cx="3895344" cy="722376"/>
          </a:xfrm>
          <a:prstGeom prst="roundRect">
            <a:avLst>
              <a:gd name="adj" fmla="val 16456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598664" y="4599432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[Cosa rende credibile il cambio]</a:t>
            </a:r>
            <a:endParaRPr lang="en-US" sz="12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92240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8996"/>
                </a:solidFill>
                <a:latin typeface="Lato"/>
                <a:ea typeface="Lato"/>
                <a:cs typeface="Lat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C8F8A"/>
          </a:solidFill>
          <a:ln w="12700">
            <a:solidFill>
              <a:srgbClr val="0C8F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80" kern="0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IMPRENDEREORA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21040" y="347472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PIANO FINANZIARIO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92354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Tre anni: numeri e fabbisogno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94360" y="1563624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Trascrivi i risultati dal modello Excel; mostra ipotesi e unità.</a:t>
            </a:r>
            <a:endParaRPr lang="en-US" sz="1220" dirty="0"/>
          </a:p>
        </p:txBody>
      </p:sp>
      <p:sp>
        <p:nvSpPr>
          <p:cNvPr id="7" name="Shape 5"/>
          <p:cNvSpPr/>
          <p:nvPr/>
        </p:nvSpPr>
        <p:spPr>
          <a:xfrm>
            <a:off x="594360" y="6382512"/>
            <a:ext cx="10972800" cy="0"/>
          </a:xfrm>
          <a:prstGeom prst="line">
            <a:avLst/>
          </a:prstGeom>
          <a:noFill/>
          <a:ln w="12700">
            <a:solidFill>
              <a:srgbClr val="D7E2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492240"/>
            <a:ext cx="9601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MODELLO  •  09 / 10  •  Sostituisci i testi tra parentesi quadre</a:t>
            </a:r>
            <a:endParaRPr lang="en-US" sz="840" dirty="0"/>
          </a:p>
        </p:txBody>
      </p:sp>
      <p:sp>
        <p:nvSpPr>
          <p:cNvPr id="9" name="Shape 7"/>
          <p:cNvSpPr/>
          <p:nvPr/>
        </p:nvSpPr>
        <p:spPr>
          <a:xfrm>
            <a:off x="630936" y="2286000"/>
            <a:ext cx="10817352" cy="2743200"/>
          </a:xfrm>
          <a:prstGeom prst="roundRect">
            <a:avLst>
              <a:gd name="adj" fmla="val 4333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34840" y="254203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Anno 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647688" y="254203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Anno 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60536" y="254203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Anno 3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59536" y="3063240"/>
            <a:ext cx="3474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Ricavi (€)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34840" y="3072384"/>
            <a:ext cx="2103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[€]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647688" y="3072384"/>
            <a:ext cx="2103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[€]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860536" y="3072384"/>
            <a:ext cx="2103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[€]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59536" y="3547872"/>
            <a:ext cx="10332720" cy="0"/>
          </a:xfrm>
          <a:prstGeom prst="line">
            <a:avLst/>
          </a:prstGeom>
          <a:noFill/>
          <a:ln w="12700">
            <a:solidFill>
              <a:srgbClr val="D7E2E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59536" y="3685032"/>
            <a:ext cx="3474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EBITDA (€)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34840" y="3694176"/>
            <a:ext cx="2103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[€]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647688" y="3694176"/>
            <a:ext cx="2103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[€]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860536" y="3694176"/>
            <a:ext cx="2103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[€]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59536" y="4169664"/>
            <a:ext cx="10332720" cy="0"/>
          </a:xfrm>
          <a:prstGeom prst="line">
            <a:avLst/>
          </a:prstGeom>
          <a:noFill/>
          <a:ln w="12700">
            <a:solidFill>
              <a:srgbClr val="D7E2E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59536" y="4306824"/>
            <a:ext cx="3474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Cassa finale (€)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434840" y="4315968"/>
            <a:ext cx="2103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[€]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647688" y="4315968"/>
            <a:ext cx="2103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[€]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860536" y="4315968"/>
            <a:ext cx="2103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[€]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22960" y="5330952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Nota: [assunzioni principali, rischio liquidità e uso della raccolta]</a:t>
            </a:r>
            <a:endParaRPr lang="en-US" sz="12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92240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8996"/>
                </a:solidFill>
                <a:latin typeface="Lato"/>
                <a:ea typeface="Lato"/>
                <a:cs typeface="Lat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C8F8A"/>
          </a:solidFill>
          <a:ln w="12700">
            <a:solidFill>
              <a:srgbClr val="0C8F8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80" kern="0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IMPRENDEREORA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321040" y="347472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C8F8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PROPOSTA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92354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Persone, richiesta e prossimo passo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94360" y="1563624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La slide conclusiva deve dire con precisione che cosa chiedi e perché.</a:t>
            </a:r>
            <a:endParaRPr lang="en-US" sz="1220" dirty="0"/>
          </a:p>
        </p:txBody>
      </p:sp>
      <p:sp>
        <p:nvSpPr>
          <p:cNvPr id="7" name="Shape 5"/>
          <p:cNvSpPr/>
          <p:nvPr/>
        </p:nvSpPr>
        <p:spPr>
          <a:xfrm>
            <a:off x="594360" y="6382512"/>
            <a:ext cx="10972800" cy="0"/>
          </a:xfrm>
          <a:prstGeom prst="line">
            <a:avLst/>
          </a:prstGeom>
          <a:noFill/>
          <a:ln w="12700">
            <a:solidFill>
              <a:srgbClr val="D7E2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492240"/>
            <a:ext cx="9601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65788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MODELLO  •  10 / 10  •  Sostituisci i testi tra parentesi quadre</a:t>
            </a:r>
            <a:endParaRPr lang="en-US" sz="840" dirty="0"/>
          </a:p>
        </p:txBody>
      </p:sp>
      <p:sp>
        <p:nvSpPr>
          <p:cNvPr id="9" name="Shape 7"/>
          <p:cNvSpPr/>
          <p:nvPr/>
        </p:nvSpPr>
        <p:spPr>
          <a:xfrm>
            <a:off x="630936" y="2304288"/>
            <a:ext cx="5285232" cy="1545336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41248" y="2450592"/>
            <a:ext cx="4873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Team e competenze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41248" y="2852928"/>
            <a:ext cx="4873752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[Founder / ruoli, 1–2 esperienze pertinenti e gap da coprire]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53912" y="2304288"/>
            <a:ext cx="5294376" cy="1545336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8890">
            <a:solidFill>
              <a:srgbClr val="D7E2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64224" y="2450592"/>
            <a:ext cx="4882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B3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Richiesta al socio / investitore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6364224" y="2852928"/>
            <a:ext cx="4882896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73F4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[€ e milestone / ore + responsabilità / contributo commerciale]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30936" y="4123944"/>
            <a:ext cx="10817352" cy="1463040"/>
          </a:xfrm>
          <a:prstGeom prst="roundRect">
            <a:avLst>
              <a:gd name="adj" fmla="val 8125"/>
            </a:avLst>
          </a:prstGeom>
          <a:solidFill>
            <a:srgbClr val="142B3E"/>
          </a:solidFill>
          <a:ln w="8890">
            <a:solidFill>
              <a:srgbClr val="142B3E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05256" y="435254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DBB97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PROSSIMO PASSO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05256" y="4690872"/>
            <a:ext cx="100309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[Invito a un incontro conoscitivo tramite la piattaforma]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92240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8996"/>
                </a:solidFill>
                <a:latin typeface="Lato"/>
                <a:ea typeface="Lato"/>
                <a:cs typeface="Lat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deck - 10 slide | ImprendereOra</dc:title>
  <dc:subject>Modello pitch deck founder</dc:subject>
  <dc:creator>ImprendereOra</dc:creator>
  <cp:lastModifiedBy>ImprendereOra</cp:lastModifiedBy>
  <cp:revision>1</cp:revision>
  <dcterms:created xsi:type="dcterms:W3CDTF">2026-11-03T20:46:32Z</dcterms:created>
  <dcterms:modified xsi:type="dcterms:W3CDTF">2026-11-03T20:46:32Z</dcterms:modified>
</cp:coreProperties>
</file>